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ppt/theme/theme4.xml" ContentType="application/vnd.openxmlformats-officedocument.theme+xml"/>
  <Override PartName="/ppt/comments/modernComment_4A3_A7E9B963.xml" ContentType="application/vnd.ms-powerpoint.comments+xml"/>
  <Override PartName="/ppt/charts/chart1.xml" ContentType="application/vnd.openxmlformats-officedocument.drawingml.chart+xml"/>
  <Override PartName="/ppt/theme/theme8.xml" ContentType="application/vnd.openxmlformats-officedocument.theme+xml"/>
  <Override PartName="/ppt/theme/theme7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52" r:id="rId3"/>
    <p:sldMasterId id="2147483776" r:id="rId4"/>
    <p:sldMasterId id="2147483786" r:id="rId5"/>
    <p:sldMasterId id="2147483798" r:id="rId6"/>
    <p:sldMasterId id="2147483810" r:id="rId7"/>
  </p:sldMasterIdLst>
  <p:notesMasterIdLst>
    <p:notesMasterId r:id="rId29"/>
  </p:notesMasterIdLst>
  <p:sldIdLst>
    <p:sldId id="325" r:id="rId8"/>
    <p:sldId id="1181" r:id="rId9"/>
    <p:sldId id="1182" r:id="rId10"/>
    <p:sldId id="1184" r:id="rId11"/>
    <p:sldId id="1160" r:id="rId12"/>
    <p:sldId id="1151" r:id="rId13"/>
    <p:sldId id="666" r:id="rId14"/>
    <p:sldId id="1179" r:id="rId15"/>
    <p:sldId id="256" r:id="rId16"/>
    <p:sldId id="1174" r:id="rId17"/>
    <p:sldId id="1176" r:id="rId18"/>
    <p:sldId id="1175" r:id="rId19"/>
    <p:sldId id="1173" r:id="rId20"/>
    <p:sldId id="1180" r:id="rId21"/>
    <p:sldId id="1187" r:id="rId22"/>
    <p:sldId id="301" r:id="rId23"/>
    <p:sldId id="302" r:id="rId24"/>
    <p:sldId id="1186" r:id="rId25"/>
    <p:sldId id="1185" r:id="rId26"/>
    <p:sldId id="1189" r:id="rId27"/>
    <p:sldId id="11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BFE034-EC0D-3C3D-0010-39BDD638CC6F}" name="Ijaz, Khalid" initials="KI" userId="S::Khalid.Ijaz@reckitt.com::e70f3842-5c04-413f-96d7-a7755f3ccfc8" providerId="AD"/>
  <p188:author id="{7D4CC3A7-C91F-BAC5-E291-E9D87C305D83}" name="Gerba, Charles P - (gerba)" initials="CG" userId="S::gerba@arizona.edu::27d6a95b-2f23-411a-bf29-c57c8b7d2c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microsoft.com/office/2018/10/relationships/authors" Target="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dirty="0"/>
              <a:t>Total HPC  Bacteria for all </a:t>
            </a:r>
            <a:r>
              <a:rPr lang="en-US" sz="1200" b="0" baseline="0" dirty="0"/>
              <a:t>Restroom Tested Surfaces </a:t>
            </a:r>
            <a:r>
              <a:rPr lang="en-US" sz="1200" b="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 100 sq cm'!$L$21</c:f>
              <c:strCache>
                <c:ptCount val="1"/>
                <c:pt idx="0">
                  <c:v>Control Phase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'Per 100 sq cm'!$M$20:$P$20</c:f>
              <c:strCache>
                <c:ptCount val="4"/>
                <c:pt idx="0">
                  <c:v>1 day </c:v>
                </c:pt>
                <c:pt idx="1">
                  <c:v>2 days</c:v>
                </c:pt>
                <c:pt idx="2">
                  <c:v>3 days </c:v>
                </c:pt>
                <c:pt idx="3">
                  <c:v>7 days </c:v>
                </c:pt>
              </c:strCache>
            </c:strRef>
          </c:cat>
          <c:val>
            <c:numRef>
              <c:f>'Per 100 sq cm'!$M$21:$P$21</c:f>
              <c:numCache>
                <c:formatCode>0.00E+00</c:formatCode>
                <c:ptCount val="4"/>
                <c:pt idx="0">
                  <c:v>1660204.9116378208</c:v>
                </c:pt>
                <c:pt idx="1">
                  <c:v>1878788.0788925614</c:v>
                </c:pt>
                <c:pt idx="2">
                  <c:v>107742961.76856849</c:v>
                </c:pt>
                <c:pt idx="3">
                  <c:v>1758791.0626008208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5-46DC-B5AB-3EC129A94B68}"/>
            </c:ext>
          </c:extLst>
        </c:ser>
        <c:ser>
          <c:idx val="1"/>
          <c:order val="1"/>
          <c:tx>
            <c:strRef>
              <c:f>'Per 100 sq cm'!$L$22</c:f>
              <c:strCache>
                <c:ptCount val="1"/>
                <c:pt idx="0">
                  <c:v>Intervention Phase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'Per 100 sq cm'!$M$20:$P$20</c:f>
              <c:strCache>
                <c:ptCount val="4"/>
                <c:pt idx="0">
                  <c:v>1 day </c:v>
                </c:pt>
                <c:pt idx="1">
                  <c:v>2 days</c:v>
                </c:pt>
                <c:pt idx="2">
                  <c:v>3 days </c:v>
                </c:pt>
                <c:pt idx="3">
                  <c:v>7 days </c:v>
                </c:pt>
              </c:strCache>
            </c:strRef>
          </c:cat>
          <c:val>
            <c:numRef>
              <c:f>'Per 100 sq cm'!$M$22:$P$22</c:f>
              <c:numCache>
                <c:formatCode>0.00E+00</c:formatCode>
                <c:ptCount val="4"/>
                <c:pt idx="0">
                  <c:v>577603.62201488542</c:v>
                </c:pt>
                <c:pt idx="1">
                  <c:v>1008010.1672872823</c:v>
                </c:pt>
                <c:pt idx="2">
                  <c:v>3575091.6318471101</c:v>
                </c:pt>
                <c:pt idx="3">
                  <c:v>1455698.2504683672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5-46DC-B5AB-3EC129A94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41502240"/>
        <c:axId val="1754753616"/>
      </c:barChart>
      <c:catAx>
        <c:axId val="17415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753616"/>
        <c:crosses val="autoZero"/>
        <c:auto val="1"/>
        <c:lblAlgn val="ctr"/>
        <c:lblOffset val="100"/>
        <c:noMultiLvlLbl val="0"/>
      </c:catAx>
      <c:valAx>
        <c:axId val="17547536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CFU per 100 sq cm</a:t>
                </a:r>
              </a:p>
            </c:rich>
          </c:tx>
          <c:layout>
            <c:manualLayout>
              <c:xMode val="edge"/>
              <c:yMode val="edge"/>
              <c:x val="1.7094017094017096E-2"/>
              <c:y val="0.343730922523573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150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4A3_A7E9B9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E3EEAC-CD79-43EF-BBF0-5911F8BD069D}" authorId="{41BFE034-EC0D-3C3D-0010-39BDD638CC6F}" created="2025-01-06T16:31:08.64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17112419" sldId="1187"/>
      <ac:spMk id="3" creationId="{BFD5DB5F-CAAC-1735-A689-35881DC56486}"/>
      <ac:txMk cp="120" len="24">
        <ac:context len="183" hash="2494171814"/>
      </ac:txMk>
    </ac:txMkLst>
    <p188:pos x="7040880" y="2301237"/>
    <p188:replyLst>
      <p188:reply id="{26B572CF-2568-42E0-9850-F0875278057C}" authorId="{7D4CC3A7-C91F-BAC5-E291-E9D87C305D83}" created="2025-01-06T22:51:39.098">
        <p188:txBody>
          <a:bodyPr/>
          <a:lstStyle/>
          <a:p>
            <a:r>
              <a:rPr lang="en-US"/>
              <a:t>Added  total bacteria</a:t>
            </a:r>
          </a:p>
        </p188:txBody>
      </p188:reply>
    </p188:replyLst>
    <p188:txBody>
      <a:bodyPr/>
      <a:lstStyle/>
      <a:p>
        <a:r>
          <a:rPr lang="en-US"/>
          <a:t>In Next slides#16, this’s based HPC? Please make appropriate correction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CF52-D2A1-429C-A554-5AF28959E4A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2397-A60F-4F07-842E-2C7A462F1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442397-A60F-4F07-842E-2C7A462F1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B41D3-8749-A401-8770-290E2CE77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B7853-CCA8-D264-B854-79C065439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9AA0C-EC2C-3F6F-E8E2-38A59E53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7D685-4DD0-1FB8-439C-2D5EA0CCD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5E9D6-3508-F64D-E729-BE2737A7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80D0-BDB1-F9A4-B5D8-D811DC724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AF21A-8BFB-A21A-CD09-35FD81981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9AC5D-87E8-8464-D4EF-1A59D46F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B0A3-AE4F-FA39-89F5-014B6FBA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A567-8A13-96B7-4992-2187E98A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22A91-1776-C589-21B4-570781CB2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F1A403-B669-C438-833D-681DF8A813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94A2F-85CF-0C2E-1C75-CEFF2C29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BB5DD-2163-D8F8-3B68-F5C6A359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1782-CB40-BC44-2E62-3D10CD1D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42100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92275"/>
            <a:ext cx="12192000" cy="1849438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8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405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fld id="{EB73DCAA-3602-4B78-8DDE-B2AFAFEA6E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8562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E479-3C2E-417B-8243-B084109C09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8859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92275"/>
            <a:ext cx="11228917" cy="1849822"/>
          </a:xfrm>
        </p:spPr>
        <p:txBody>
          <a:bodyPr anchor="b"/>
          <a:lstStyle>
            <a:lvl1pPr algn="l">
              <a:defRPr sz="405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3"/>
            <a:ext cx="10363200" cy="1806575"/>
          </a:xfrm>
        </p:spPr>
        <p:txBody>
          <a:bodyPr lIns="0"/>
          <a:lstStyle>
            <a:lvl1pPr marL="0" indent="0" algn="r">
              <a:buNone/>
              <a:defRPr sz="2100">
                <a:solidFill>
                  <a:schemeClr val="tx1">
                    <a:lumMod val="95000"/>
                  </a:schemeClr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2ABF-BAA7-4E6A-A703-15DC829A20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62473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60A2-79FB-4118-96F8-997604866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8166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B6A8-B4B4-4A80-BDE0-416E375999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193489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8257-3F91-4225-BD1D-670798C7D5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78562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C2EE-CCC0-49CA-860D-E8ACF814AA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055993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4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4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1CCD-17F5-4240-AAB3-B7013C7B31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6322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8F6FE-3688-A0FE-57C5-BDD9BF58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30D9-9B95-8DAC-D1FA-85F0AB6D8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DCFA-08CD-6D85-0842-75A537C1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9F09-55B7-ADFF-1108-B70F6706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2CD9-9BC6-4ED7-4C46-1F4AB619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0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1E61-675A-4C83-B20D-C6EAD1F8F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61097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7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30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96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4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8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50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6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4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97D9F-6E44-1236-A036-4CD5B99D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DE55C-A9A2-90E2-E5C5-699D124D0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61782-B869-5DBA-8CA6-682240F6A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8F520-C462-4D52-EDC3-55CFA862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4A19D-45E8-7BC7-6606-876C4555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94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9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542098"/>
            <a:ext cx="12192000" cy="3315903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692275"/>
            <a:ext cx="12192000" cy="1849438"/>
          </a:xfrm>
          <a:prstGeom prst="rect">
            <a:avLst/>
          </a:prstGeom>
          <a:solidFill>
            <a:srgbClr val="0E2B3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00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0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4457700"/>
            <a:ext cx="9444568" cy="1752600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dirty="0"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>
                <a:solidFill>
                  <a:prstClr val="white">
                    <a:lumMod val="65000"/>
                  </a:prstClr>
                </a:solidFill>
              </a:defRPr>
            </a:lvl1pPr>
          </a:lstStyle>
          <a:p>
            <a:pPr>
              <a:defRPr/>
            </a:pPr>
            <a:fld id="{EB73DCAA-3602-4B78-8DDE-B2AFAFEA6E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805771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E479-3C2E-417B-8243-B084109C09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9641361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E2B3B">
                  <a:alpha val="0"/>
                </a:srgbClr>
              </a:gs>
              <a:gs pos="51000">
                <a:srgbClr val="0E2B3B"/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1692275"/>
            <a:ext cx="11228917" cy="1849822"/>
          </a:xfrm>
        </p:spPr>
        <p:txBody>
          <a:bodyPr anchor="b"/>
          <a:lstStyle>
            <a:lvl1pPr algn="l">
              <a:defRPr sz="5400" b="0" cap="none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38651"/>
            <a:ext cx="10363200" cy="1806575"/>
          </a:xfrm>
        </p:spPr>
        <p:txBody>
          <a:bodyPr lIns="0"/>
          <a:lstStyle>
            <a:lvl1pPr marL="0" indent="0" algn="r">
              <a:buNone/>
              <a:defRPr sz="28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2ABF-BAA7-4E6A-A703-15DC829A20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868352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060A2-79FB-4118-96F8-997604866D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824602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FB6A8-B4B4-4A80-BDE0-416E375999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912940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D8257-3F91-4225-BD1D-670798C7D5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735267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C2EE-CCC0-49CA-860D-E8ACF814AA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40068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1CCD-17F5-4240-AAB3-B7013C7B31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9598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F8FB-FCA8-DAF5-0CC9-E05BDC63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7B245-E041-8874-075B-1192DA930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EEF8-171D-0B2B-4D03-56D999AF0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F5EF34-FFB4-EDD4-6833-4290D0A5F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6D2EE-9176-9696-9DE4-F4CF545C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D3FBA-E282-5E7C-9241-28B144AD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86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1E61-675A-4C83-B20D-C6EAD1F8F84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68105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5C15-FBFD-8896-1E1F-9FFD646F9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B07DB-5FBB-E52A-82EC-C2A8E2101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FB828-0DBC-8071-888C-A29B5A38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6A90-43C1-667F-17BC-2D6B00AF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B00F-C294-8EFC-BE38-EE8BEE1B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04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F0C1-7A53-5B78-3ACE-6D0FFFDD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10344-66E7-0AE8-BE8F-DACAF8695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F381A-AFE3-5ED3-0AEA-6BBB6C88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F405-ABF1-7793-7473-D88888A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AB21-3013-543D-327C-4BB61E9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7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4510-1052-016F-8455-C497C2C3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B4DA9-B24D-DD75-82E4-678907A7B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77125-9AE6-B5FF-16F8-1626E2C0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32B91-F552-F237-F58B-5269ABA7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F0F47-B2FB-2C26-BE93-FFEE2CCB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878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A025-4740-184E-76A9-C68F72B2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40AB-4522-85EA-CAE4-56FF2D605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4FF41-277B-9759-E25A-5FBBC1531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C3B50-0A35-5FBD-3870-0DFA0C4E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28F14C-7147-969F-E12F-0401BCBD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BD8AF-88C1-5AD5-1C47-D792F626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6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3CDC-7C31-D13B-583A-74F6A34A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DB8FD-F9C3-07C6-97DC-DB656A6B4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154A5-DE46-F135-E225-C4EC564BE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B38B3-FEC7-1E29-A7F8-AA0D2D908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F093B-F1AF-923C-5D3E-EDB8B59B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92BB5-02B0-102B-6E1C-4C365CCC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E1057-EFB0-64BC-9AA7-EE9834B9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B13A0-5162-6095-375E-B7CB4B53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0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72C83-1875-38FB-A8B3-BD9B95A9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BB5A8-CDA6-3256-666E-AC44239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19E5C-755C-E77B-F34F-F321A54D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788A9-A4D9-AF3F-E01F-BC86A7B3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1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9E3DD-140D-5821-268D-0895FE56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01322-D43D-4E52-C81C-86188990F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CAAE3-3C07-C317-8F87-453051FE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8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D1799-379B-69C2-15A9-8EBEB99E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6BD20-F793-5878-C5E0-C820025E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D35A4-1991-DDE2-5BB6-E85CE6357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161B-FFAB-608C-152B-096D146C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86CF-116C-8B3C-F62A-1306C477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32F40-DFA8-141C-0D21-0CD733AA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5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2AA4-5894-60BC-E049-C492699C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3FE51-9F47-AF31-1750-7E1AE5A6A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606277-BA1B-DC02-CC6A-7A9D35005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8DB7F-F22E-0736-275B-913210D2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BAE56-2DFB-BB74-8519-F82712A9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10B4-21CE-A819-65EE-912B96FD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0468-75C5-A68C-EE7F-67C9A281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A872-8F22-E0DE-6D20-CF9EEDC4B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830672-32ED-7688-D5CD-540EA2A41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14282E-3B35-5959-1088-D3B3D001D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56F6D-F5BA-2519-E366-A29E6E813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14ABF-A6DB-E92A-121E-796B9FCE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AE050-6FCC-7125-A178-539113C7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18750-CEB7-B64A-0FAF-5499ADF4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632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0D6C-1B6F-F5E6-6D90-209616C1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9F1DA-257A-3718-DD02-76F9C66C8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A8079-2951-B22B-B903-F686B3A4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80BAC-4A8E-60C4-1109-0AF1A26B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E075-7C37-CFA4-D370-DEAAB4DF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09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E37A6E-07FF-AC87-1F9C-B5059B71B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2004E9-8575-7131-C9B8-C40ECE1C7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164AA-2426-18C3-CA3B-6E94432E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0A40F-14CB-5906-354B-838A9CF5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A6AE-1728-88FB-DD4F-5897EEB33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0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77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6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2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320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23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9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332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79E81-B7C5-1906-F76A-E8A734958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8EBCD-9973-CA7C-4FC0-026BBA9A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AABDC-9F3F-97B8-D976-191D1081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D4EF7-F8EE-1F8E-CB29-CFD5D2E2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6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11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4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5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51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08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85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949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1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8DE33-1E48-C86C-2C75-79001E5F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1167D-88DE-CDBB-0EC6-517CD1F8B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78E88-6CE0-D362-16A7-A08F7620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8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6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3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96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79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324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9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305B-8FCC-9010-7E2C-DEDBC50E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E9BB-76A4-20BB-FF35-5F6277ABB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AF97F-98EF-3CFC-095D-8143663BF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93FE1-0D2A-74C4-26E8-95543A8D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1B3B3-8307-4DA9-B2D6-D453634A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3B12-8E8C-A0E6-B0AB-0D8858FD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558F-9BCD-581E-A124-5BB2A7FA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BAC8FB-9DC9-54B4-FC42-823595B1F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38519-40C7-B480-2A95-44C76C6CD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52D8D-FBB5-AA35-9F43-1FDE01FB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91166-DB3F-ADE0-20E3-8705818F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07AA0-5DEF-D1D2-1E88-2A262237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5BFE1-C55D-EE67-07CE-0F61C0BB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FD6F-6A2D-99D6-CDE0-E810B35E5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68550-6451-67EC-9F9E-A56893934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5FEC0-F86A-4567-89C8-781AF230BE3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8849-E5A1-CA6F-548A-7082DD4D2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92959-C0F4-BA74-3D19-51CCE5D2F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6FBA0B-7698-4BC7-A80E-BC128653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6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41"/>
            <a:ext cx="121920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40"/>
            <a:ext cx="12192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 flipV="1">
            <a:off x="0" y="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37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1582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8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264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dirty="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264"/>
            <a:ext cx="386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dirty="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264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4BACC6">
                    <a:lumMod val="50000"/>
                  </a:srgb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5B651-91C4-4719-A1DF-71B6BA7A8026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221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04788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Arial" pitchFamily="34" charset="0"/>
        <a:buChar char="•"/>
        <a:defRPr sz="2100">
          <a:solidFill>
            <a:srgbClr val="10253F"/>
          </a:solidFill>
          <a:latin typeface="+mn-lt"/>
          <a:ea typeface="+mn-ea"/>
          <a:cs typeface="+mn-cs"/>
        </a:defRPr>
      </a:lvl1pPr>
      <a:lvl2pPr marL="547688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Arial" pitchFamily="34" charset="0"/>
        <a:buChar char="̶"/>
        <a:defRPr sz="1800">
          <a:solidFill>
            <a:srgbClr val="10253F"/>
          </a:solidFill>
          <a:latin typeface="+mn-lt"/>
          <a:cs typeface="+mn-cs"/>
        </a:defRPr>
      </a:lvl2pPr>
      <a:lvl3pPr marL="822723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Calibri" pitchFamily="34" charset="0"/>
        <a:buChar char="»"/>
        <a:defRPr sz="1500">
          <a:solidFill>
            <a:srgbClr val="10253F"/>
          </a:solidFill>
          <a:latin typeface="+mn-lt"/>
          <a:cs typeface="+mn-cs"/>
        </a:defRPr>
      </a:lvl3pPr>
      <a:lvl4pPr marL="1165623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Arial" pitchFamily="34" charset="0"/>
        <a:buChar char="•"/>
        <a:defRPr sz="1200">
          <a:solidFill>
            <a:srgbClr val="10253F"/>
          </a:solidFill>
          <a:latin typeface="+mn-lt"/>
          <a:cs typeface="+mn-cs"/>
        </a:defRPr>
      </a:lvl4pPr>
      <a:lvl5pPr marL="1508523" indent="-204788" algn="l" rtl="0" eaLnBrk="0" fontAlgn="base" hangingPunct="0">
        <a:lnSpc>
          <a:spcPct val="95000"/>
        </a:lnSpc>
        <a:spcBef>
          <a:spcPts val="450"/>
        </a:spcBef>
        <a:spcAft>
          <a:spcPts val="450"/>
        </a:spcAft>
        <a:buClr>
          <a:srgbClr val="376092"/>
        </a:buClr>
        <a:buSzPct val="90000"/>
        <a:buFont typeface="Wingdings" pitchFamily="2" charset="2"/>
        <a:buChar char="§"/>
        <a:defRPr sz="900">
          <a:solidFill>
            <a:srgbClr val="10253F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C6E6-BE01-40B7-B1B8-BC373C8144F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3819-D3A8-426C-B9D5-F565F0604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121920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9"/>
            <a:ext cx="121920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/>
          <p:cNvSpPr/>
          <p:nvPr/>
        </p:nvSpPr>
        <p:spPr>
          <a:xfrm flipV="1">
            <a:off x="0" y="-1"/>
            <a:ext cx="12192000" cy="1600199"/>
          </a:xfrm>
          <a:prstGeom prst="rect">
            <a:avLst/>
          </a:prstGeom>
          <a:gradFill flip="none" rotWithShape="1">
            <a:gsLst>
              <a:gs pos="0">
                <a:srgbClr val="0E2B3B"/>
              </a:gs>
              <a:gs pos="51000">
                <a:srgbClr val="0E2B3B">
                  <a:alpha val="73000"/>
                </a:srgbClr>
              </a:gs>
              <a:gs pos="100000">
                <a:srgbClr val="0E2B3B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37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1582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38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45263"/>
            <a:ext cx="3860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solidFill>
                  <a:srgbClr val="4BACC6">
                    <a:lumMod val="50000"/>
                  </a:srgbClr>
                </a:solidFill>
                <a:effectLst/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89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45263"/>
            <a:ext cx="284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BACC6">
                    <a:lumMod val="50000"/>
                  </a:srgb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5B651-91C4-4719-A1DF-71B6BA7A8026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445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2F2F2"/>
          </a:solidFill>
          <a:effectLst>
            <a:outerShdw blurRad="38100" dist="38100" dir="2700000" algn="tl">
              <a:srgbClr val="000000"/>
            </a:outerShdw>
          </a:effectLst>
          <a:latin typeface="Calibri Light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itchFamily="34" charset="0"/>
        <a:buChar char="•"/>
        <a:defRPr sz="2800">
          <a:solidFill>
            <a:srgbClr val="10253F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itchFamily="34" charset="0"/>
        <a:buChar char="̶"/>
        <a:defRPr sz="2400">
          <a:solidFill>
            <a:srgbClr val="10253F"/>
          </a:solidFill>
          <a:latin typeface="+mn-lt"/>
          <a:cs typeface="+mn-cs"/>
        </a:defRPr>
      </a:lvl2pPr>
      <a:lvl3pPr marL="10969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Calibri" pitchFamily="34" charset="0"/>
        <a:buChar char="»"/>
        <a:defRPr sz="2000">
          <a:solidFill>
            <a:srgbClr val="10253F"/>
          </a:solidFill>
          <a:latin typeface="+mn-lt"/>
          <a:cs typeface="+mn-cs"/>
        </a:defRPr>
      </a:lvl3pPr>
      <a:lvl4pPr marL="15541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Arial" pitchFamily="34" charset="0"/>
        <a:buChar char="•"/>
        <a:defRPr sz="1600">
          <a:solidFill>
            <a:srgbClr val="10253F"/>
          </a:solidFill>
          <a:latin typeface="+mn-lt"/>
          <a:cs typeface="+mn-cs"/>
        </a:defRPr>
      </a:lvl4pPr>
      <a:lvl5pPr marL="2011363" indent="-273050" algn="l" rtl="0" eaLnBrk="0" fontAlgn="base" hangingPunct="0">
        <a:lnSpc>
          <a:spcPct val="95000"/>
        </a:lnSpc>
        <a:spcBef>
          <a:spcPts val="600"/>
        </a:spcBef>
        <a:spcAft>
          <a:spcPts val="600"/>
        </a:spcAft>
        <a:buClr>
          <a:srgbClr val="376092"/>
        </a:buClr>
        <a:buSzPct val="90000"/>
        <a:buFont typeface="Wingdings" pitchFamily="2" charset="2"/>
        <a:buChar char="§"/>
        <a:defRPr sz="1200">
          <a:solidFill>
            <a:srgbClr val="10253F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771FE8-E165-4AA8-8B2A-2A8DAA2E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65B9-7029-B813-F166-29BAFF12F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C1A0-D526-AA80-CCBC-C3885FA4E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80FF-1B35-43A2-A9EA-AA256BAD5EF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BF89-5080-661B-0A07-1E3A13225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B18F9-4286-6A4B-E60A-9E560AE46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BB99-D9DC-45C5-BAF1-6F37D881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CA7C-A389-4FCD-B8D8-9B57B8CF16B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33F1-D566-4296-BB6C-B333E71F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A3_A7E9B96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xfrm>
            <a:off x="156753" y="-66502"/>
            <a:ext cx="12126687" cy="1417639"/>
          </a:xfrm>
        </p:spPr>
        <p:txBody>
          <a:bodyPr/>
          <a:lstStyle/>
          <a:p>
            <a:pPr marL="0" marR="0" algn="ctr"/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Minimizing Environmental Infectious Agent Transmission in the Built Environment: A Holistic Approach</a:t>
            </a:r>
            <a:b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 </a:t>
            </a:r>
            <a:endParaRPr lang="en-US" alt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30B9B-A641-4A24-BE67-A2118C40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1572126"/>
            <a:ext cx="6319444" cy="5008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934F6E-96A6-4B3F-804E-27530410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893" y="3897405"/>
            <a:ext cx="5492972" cy="2193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16292-30AC-B90B-53DF-E445065557CB}"/>
              </a:ext>
            </a:extLst>
          </p:cNvPr>
          <p:cNvSpPr txBox="1"/>
          <p:nvPr/>
        </p:nvSpPr>
        <p:spPr>
          <a:xfrm>
            <a:off x="6384759" y="1599430"/>
            <a:ext cx="58072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Charles P. Gerba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Environmental Science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60726528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26A7C8-335C-07D4-467A-D22457A22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88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2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E4CC-60C2-08BF-EC3A-82AFADD6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" y="365125"/>
            <a:ext cx="11671069" cy="1072977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1F1F1F"/>
                </a:solidFill>
                <a:effectLst/>
                <a:latin typeface="ElsevierGulliver"/>
              </a:rPr>
              <a:t>Impact of home toilet lid position prior to flushing on MS2 virus contamination of toilet surfaces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69AAD7-DBCC-27EE-9767-C7946C0A6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350357"/>
              </p:ext>
            </p:extLst>
          </p:nvPr>
        </p:nvGraphicFramePr>
        <p:xfrm>
          <a:off x="706582" y="1343487"/>
          <a:ext cx="1056131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39">
                  <a:extLst>
                    <a:ext uri="{9D8B030D-6E8A-4147-A177-3AD203B41FA5}">
                      <a16:colId xmlns:a16="http://schemas.microsoft.com/office/drawing/2014/main" val="28471179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951543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26046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705388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8091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Lid Position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                     Toilet Lid     </a:t>
                      </a:r>
                    </a:p>
                    <a:p>
                      <a:pPr algn="l"/>
                      <a:r>
                        <a:rPr lang="en-US" sz="2800" dirty="0"/>
                        <a:t>            PFU/ 100 cm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                Toilet Seat</a:t>
                      </a:r>
                    </a:p>
                    <a:p>
                      <a:pPr algn="l"/>
                      <a:r>
                        <a:rPr lang="en-US" sz="2800" dirty="0"/>
                        <a:t>              PFU/100 cm</a:t>
                      </a:r>
                      <a:r>
                        <a:rPr lang="en-US" sz="2800" baseline="30000" dirty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7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Bottom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Bottom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62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1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0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644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A050B6-C368-5972-19D9-B46800278F1B}"/>
              </a:ext>
            </a:extLst>
          </p:cNvPr>
          <p:cNvSpPr txBox="1"/>
          <p:nvPr/>
        </p:nvSpPr>
        <p:spPr>
          <a:xfrm>
            <a:off x="523702" y="5514513"/>
            <a:ext cx="966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PFU added to bowl before flush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Note: no statistical difference on contamination with lip up or down</a:t>
            </a:r>
          </a:p>
        </p:txBody>
      </p:sp>
    </p:spTree>
    <p:extLst>
      <p:ext uri="{BB962C8B-B14F-4D97-AF65-F5344CB8AC3E}">
        <p14:creationId xmlns:p14="http://schemas.microsoft.com/office/powerpoint/2010/main" val="251362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E4CC-60C2-08BF-EC3A-82AFADD6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7" y="365125"/>
            <a:ext cx="11671069" cy="1072977"/>
          </a:xfrm>
        </p:spPr>
        <p:txBody>
          <a:bodyPr>
            <a:normAutofit/>
          </a:bodyPr>
          <a:lstStyle/>
          <a:p>
            <a:r>
              <a:rPr lang="en-US" sz="3200" b="0" i="0" dirty="0">
                <a:solidFill>
                  <a:srgbClr val="1F1F1F"/>
                </a:solidFill>
                <a:effectLst/>
                <a:latin typeface="ElsevierGulliver"/>
              </a:rPr>
              <a:t>Impact of home toilet lid position prior to flushing on MS2 virus contamination of floor and restroom walls</a:t>
            </a:r>
            <a:endParaRPr lang="en-US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69AAD7-DBCC-27EE-9767-C7946C0A6E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2071"/>
              </p:ext>
            </p:extLst>
          </p:nvPr>
        </p:nvGraphicFramePr>
        <p:xfrm>
          <a:off x="706582" y="1343487"/>
          <a:ext cx="10561319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39">
                  <a:extLst>
                    <a:ext uri="{9D8B030D-6E8A-4147-A177-3AD203B41FA5}">
                      <a16:colId xmlns:a16="http://schemas.microsoft.com/office/drawing/2014/main" val="28471179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9515433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26046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705388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80915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Lid Position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/>
                        <a:t>                     </a:t>
                      </a:r>
                      <a:r>
                        <a:rPr lang="en-US" sz="2800" dirty="0"/>
                        <a:t>Floor     </a:t>
                      </a:r>
                    </a:p>
                    <a:p>
                      <a:pPr algn="l"/>
                      <a:r>
                        <a:rPr lang="en-US" sz="2800"/>
                        <a:t>            </a:t>
                      </a:r>
                      <a:r>
                        <a:rPr lang="en-US" sz="2800" dirty="0"/>
                        <a:t>PFU/ 100 cm</a:t>
                      </a:r>
                      <a:r>
                        <a:rPr lang="en-US" sz="2800" baseline="30000" dirty="0"/>
                        <a:t>2</a:t>
                      </a:r>
                      <a:r>
                        <a:rPr lang="en-US" sz="280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/>
                        <a:t>                        </a:t>
                      </a:r>
                      <a:r>
                        <a:rPr lang="en-US" sz="2800" dirty="0"/>
                        <a:t>Wall</a:t>
                      </a:r>
                    </a:p>
                    <a:p>
                      <a:pPr algn="l"/>
                      <a:r>
                        <a:rPr lang="en-US" sz="2800"/>
                        <a:t>              </a:t>
                      </a:r>
                      <a:r>
                        <a:rPr lang="en-US" sz="2800" dirty="0"/>
                        <a:t>PFU/100 cm</a:t>
                      </a:r>
                      <a:r>
                        <a:rPr lang="en-US" sz="2800" baseline="30000" dirty="0"/>
                        <a:t>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7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Left of toilet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Right of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Left of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Right of toilet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9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623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1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00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46441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A050B6-C368-5972-19D9-B46800278F1B}"/>
              </a:ext>
            </a:extLst>
          </p:cNvPr>
          <p:cNvSpPr txBox="1"/>
          <p:nvPr/>
        </p:nvSpPr>
        <p:spPr>
          <a:xfrm>
            <a:off x="523702" y="5514513"/>
            <a:ext cx="9667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14</a:t>
            </a:r>
            <a:r>
              <a:rPr lang="en-US" sz="2400" dirty="0"/>
              <a:t> PFU added to bowl before flush</a:t>
            </a:r>
          </a:p>
          <a:p>
            <a:r>
              <a:rPr lang="en-US" sz="2400" dirty="0"/>
              <a:t>Note: no statistical difference on contamination with lid up or down</a:t>
            </a:r>
          </a:p>
        </p:txBody>
      </p:sp>
    </p:spTree>
    <p:extLst>
      <p:ext uri="{BB962C8B-B14F-4D97-AF65-F5344CB8AC3E}">
        <p14:creationId xmlns:p14="http://schemas.microsoft.com/office/powerpoint/2010/main" val="275150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B891865-8FF1-8372-B6A6-CDE51F2B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55716"/>
            <a:ext cx="11663363" cy="58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887E2-A440-9FDF-3F56-0C0214935994}"/>
              </a:ext>
            </a:extLst>
          </p:cNvPr>
          <p:cNvSpPr txBox="1"/>
          <p:nvPr/>
        </p:nvSpPr>
        <p:spPr>
          <a:xfrm>
            <a:off x="263526" y="133004"/>
            <a:ext cx="1172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Impact of toilet bowl cleaning with and without a disinfectant product on virus contamination of restroom</a:t>
            </a:r>
          </a:p>
        </p:txBody>
      </p:sp>
    </p:spTree>
    <p:extLst>
      <p:ext uri="{BB962C8B-B14F-4D97-AF65-F5344CB8AC3E}">
        <p14:creationId xmlns:p14="http://schemas.microsoft.com/office/powerpoint/2010/main" val="416662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FC63-D5D8-A73F-C430-DBA1E252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1275D-0883-D1EA-DA16-9B360AC8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Closure of toilet lid had no significant impact of viral contamination of the toilet seat, lid or surrounding areas (floor, walls)</a:t>
            </a:r>
          </a:p>
          <a:p>
            <a:pPr marL="204788" marR="0" lvl="0" indent="-204788" algn="l" defTabSz="914400" rtl="0" eaLnBrk="0" fontAlgn="base" latinLnBrk="0" hangingPunct="0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37609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3200" dirty="0"/>
              <a:t>Cleaning the toilet bowel with a brush resulted in contamination of 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toilet seat, lid or surrounding areas (floor, walls)</a:t>
            </a:r>
          </a:p>
          <a:p>
            <a:pPr marL="204788" marR="0" lvl="0" indent="-204788" algn="l" defTabSz="914400" rtl="0" eaLnBrk="0" fontAlgn="base" latinLnBrk="0" hangingPunct="0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  <a:buClr>
                <a:srgbClr val="376092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en-US" sz="3200" dirty="0">
                <a:latin typeface="Calibri"/>
              </a:rPr>
              <a:t>Contamination was reduced if a disinfectant was used during toilet bowl cleaning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388841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C1D5-A956-CD4D-C1ED-2F56FA8D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What is the Optimal Cleaning Frequency for a  home Restroom?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DB5F-CAAC-1735-A689-35881DC5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Compared using one product vs. multiple products.</a:t>
            </a:r>
          </a:p>
          <a:p>
            <a:r>
              <a:rPr lang="en-US" sz="4000" dirty="0"/>
              <a:t>Cleaning frequency</a:t>
            </a:r>
          </a:p>
          <a:p>
            <a:pPr lvl="1"/>
            <a:r>
              <a:rPr lang="en-US" sz="3700" dirty="0"/>
              <a:t>Every 1, 2, 3 and 7 days.</a:t>
            </a:r>
          </a:p>
          <a:p>
            <a:r>
              <a:rPr lang="en-US" sz="4000" dirty="0"/>
              <a:t>Measured total bacteria, </a:t>
            </a:r>
            <a:r>
              <a:rPr lang="en-US" sz="4000" i="1" dirty="0"/>
              <a:t>E. coli</a:t>
            </a:r>
            <a:r>
              <a:rPr lang="en-US" sz="4000" dirty="0"/>
              <a:t>/coliform levels as reference for fecal contamination.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12419"/>
      </p:ext>
    </p:extLst>
  </p:cSld>
  <p:clrMapOvr>
    <a:masterClrMapping/>
  </p:clrMapOvr>
  <p:transition spd="med">
    <p:fade/>
  </p:transition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7115B3-3273-2F6C-E406-7C44726A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6" y="1467293"/>
            <a:ext cx="11025963" cy="4816549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4332B845-7116-F616-8926-9623470E6D48}"/>
              </a:ext>
            </a:extLst>
          </p:cNvPr>
          <p:cNvSpPr txBox="1">
            <a:spLocks/>
          </p:cNvSpPr>
          <p:nvPr/>
        </p:nvSpPr>
        <p:spPr>
          <a:xfrm>
            <a:off x="598329" y="74514"/>
            <a:ext cx="10821037" cy="1287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982DB">
                    <a:lumMod val="50000"/>
                  </a:srgbClr>
                </a:solidFill>
                <a:effectLst/>
                <a:uLnTx/>
                <a:uFillTx/>
                <a:latin typeface="Energy" panose="020B0603020203020004" pitchFamily="34" charset="0"/>
                <a:ea typeface="+mj-ea"/>
                <a:cs typeface="Energy" panose="020B0603020203020004" pitchFamily="34" charset="0"/>
              </a:rPr>
              <a:t>Cleaning Phase and Products Used*: Toilet Surfaces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Energy" panose="020B0603020203020004" pitchFamily="34" charset="0"/>
                <a:ea typeface="+mj-ea"/>
                <a:cs typeface="Energy" panose="020B0603020203020004" pitchFamily="34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17040F-CD18-729B-7CE4-FED9A6E41B8C}"/>
              </a:ext>
            </a:extLst>
          </p:cNvPr>
          <p:cNvSpPr/>
          <p:nvPr/>
        </p:nvSpPr>
        <p:spPr>
          <a:xfrm>
            <a:off x="818705" y="6283842"/>
            <a:ext cx="4688959" cy="49964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randview"/>
                <a:ea typeface="+mn-ea"/>
                <a:cs typeface="+mn-cs"/>
              </a:rPr>
              <a:t>*Applied as per use-directions provided</a:t>
            </a:r>
          </a:p>
        </p:txBody>
      </p:sp>
    </p:spTree>
    <p:extLst>
      <p:ext uri="{BB962C8B-B14F-4D97-AF65-F5344CB8AC3E}">
        <p14:creationId xmlns:p14="http://schemas.microsoft.com/office/powerpoint/2010/main" val="92858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056F3-5EF8-B276-1796-136986791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" y="1446028"/>
            <a:ext cx="11364685" cy="5244673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B4EE2A84-C414-DC1B-B810-F8AEEBF62F7D}"/>
              </a:ext>
            </a:extLst>
          </p:cNvPr>
          <p:cNvSpPr txBox="1">
            <a:spLocks/>
          </p:cNvSpPr>
          <p:nvPr/>
        </p:nvSpPr>
        <p:spPr>
          <a:xfrm>
            <a:off x="821613" y="167299"/>
            <a:ext cx="10305106" cy="12873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982DB">
                    <a:lumMod val="50000"/>
                  </a:srgbClr>
                </a:solidFill>
                <a:effectLst/>
                <a:uLnTx/>
                <a:uFillTx/>
                <a:latin typeface="Energy" panose="020B0603020203020004" pitchFamily="34" charset="0"/>
                <a:ea typeface="+mj-ea"/>
                <a:cs typeface="Energy" panose="020B0603020203020004" pitchFamily="34" charset="0"/>
              </a:rPr>
              <a:t>Cleaning Phase and Products Used: Restroom Surfaces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Energy" panose="020B0603020203020004" pitchFamily="34" charset="0"/>
                <a:ea typeface="+mj-ea"/>
                <a:cs typeface="Energy" panose="020B0603020203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890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68FA5D1-7523-E3D3-D3C1-1F370F26CE23}"/>
              </a:ext>
            </a:extLst>
          </p:cNvPr>
          <p:cNvGraphicFramePr/>
          <p:nvPr/>
        </p:nvGraphicFramePr>
        <p:xfrm>
          <a:off x="408854" y="3412836"/>
          <a:ext cx="4578782" cy="325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7BD8D7-94B5-5C7E-2A7C-F623B30BD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21" y="3618331"/>
            <a:ext cx="6296025" cy="2985378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75642-6659-B0BE-D15D-713FFA683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57" y="428919"/>
            <a:ext cx="2060576" cy="1604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C772E9-6508-2803-F773-A4C233DC1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16" y="388206"/>
            <a:ext cx="3592946" cy="2087275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0D0114-B05D-D3F9-A56E-29A452511FC7}"/>
              </a:ext>
            </a:extLst>
          </p:cNvPr>
          <p:cNvSpPr/>
          <p:nvPr/>
        </p:nvSpPr>
        <p:spPr>
          <a:xfrm>
            <a:off x="4396509" y="738327"/>
            <a:ext cx="2142836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94.5% risk reduction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9889DE-34F4-D161-26A4-59563BB94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188" y="1378229"/>
            <a:ext cx="2857500" cy="160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79597CB-B98F-471A-E010-1AFC4CA37175}"/>
              </a:ext>
            </a:extLst>
          </p:cNvPr>
          <p:cNvSpPr txBox="1"/>
          <p:nvPr/>
        </p:nvSpPr>
        <p:spPr>
          <a:xfrm>
            <a:off x="700616" y="2574826"/>
            <a:ext cx="3260435" cy="7386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optimal microbe reduction, use multiple disinfectants to clean multiple bathroom surfaces twice a week.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12E9B89-6104-5417-050A-F747E48EC274}"/>
              </a:ext>
            </a:extLst>
          </p:cNvPr>
          <p:cNvSpPr/>
          <p:nvPr/>
        </p:nvSpPr>
        <p:spPr>
          <a:xfrm>
            <a:off x="4553526" y="2178329"/>
            <a:ext cx="4655127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99.7% reduction risk reduction – 2X per week</a:t>
            </a:r>
          </a:p>
        </p:txBody>
      </p:sp>
    </p:spTree>
    <p:extLst>
      <p:ext uri="{BB962C8B-B14F-4D97-AF65-F5344CB8AC3E}">
        <p14:creationId xmlns:p14="http://schemas.microsoft.com/office/powerpoint/2010/main" val="1728108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263B7-96A3-ADA1-FF52-DC93557D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of norovirus infection after cleaning twice a week with Bundle approach of cleaning products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2593C8-1310-0D65-A1EC-213BBB85C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821408"/>
              </p:ext>
            </p:extLst>
          </p:nvPr>
        </p:nvGraphicFramePr>
        <p:xfrm>
          <a:off x="989814" y="1913641"/>
          <a:ext cx="7713077" cy="5052056"/>
        </p:xfrm>
        <a:graphic>
          <a:graphicData uri="http://schemas.openxmlformats.org/drawingml/2006/table">
            <a:tbl>
              <a:tblPr firstRow="1" firstCol="1" bandRow="1"/>
              <a:tblGrid>
                <a:gridCol w="1664413">
                  <a:extLst>
                    <a:ext uri="{9D8B030D-6E8A-4147-A177-3AD203B41FA5}">
                      <a16:colId xmlns:a16="http://schemas.microsoft.com/office/drawing/2014/main" val="1060456791"/>
                    </a:ext>
                  </a:extLst>
                </a:gridCol>
                <a:gridCol w="1515995">
                  <a:extLst>
                    <a:ext uri="{9D8B030D-6E8A-4147-A177-3AD203B41FA5}">
                      <a16:colId xmlns:a16="http://schemas.microsoft.com/office/drawing/2014/main" val="3473572397"/>
                    </a:ext>
                  </a:extLst>
                </a:gridCol>
                <a:gridCol w="1746868">
                  <a:extLst>
                    <a:ext uri="{9D8B030D-6E8A-4147-A177-3AD203B41FA5}">
                      <a16:colId xmlns:a16="http://schemas.microsoft.com/office/drawing/2014/main" val="433573452"/>
                    </a:ext>
                  </a:extLst>
                </a:gridCol>
                <a:gridCol w="2785801">
                  <a:extLst>
                    <a:ext uri="{9D8B030D-6E8A-4147-A177-3AD203B41FA5}">
                      <a16:colId xmlns:a16="http://schemas.microsoft.com/office/drawing/2014/main" val="2809679789"/>
                    </a:ext>
                  </a:extLst>
                </a:gridCol>
              </a:tblGrid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 touch event 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reduction in risk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043886"/>
                  </a:ext>
                </a:extLst>
              </a:tr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Before*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After** 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After bundle use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163604"/>
                  </a:ext>
                </a:extLst>
              </a:tr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95645"/>
                  </a:ext>
                </a:extLst>
              </a:tr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Vanity countertop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1.14×10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≤3.30×10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≥99.7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633426"/>
                  </a:ext>
                </a:extLst>
              </a:tr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71066"/>
                  </a:ext>
                </a:extLst>
              </a:tr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Toilet seat</a:t>
                      </a:r>
                      <a:endParaRPr lang="en-US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5.8×10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&lt;3.30×10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≥94.3</a:t>
                      </a:r>
                      <a:endParaRPr lang="en-US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742390"/>
                  </a:ext>
                </a:extLst>
              </a:tr>
              <a:tr h="6541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88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7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A7DCFA-2E85-1D2C-87FC-983B58F2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02" y="277815"/>
            <a:ext cx="12050598" cy="853402"/>
          </a:xfrm>
        </p:spPr>
        <p:txBody>
          <a:bodyPr/>
          <a:lstStyle/>
          <a:p>
            <a:r>
              <a:rPr lang="en-US" dirty="0"/>
              <a:t>Studies on Transmission and control of infectious Microbes in the Built Environment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A9925-2840-6626-48A1-7F5C29C89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1417639"/>
            <a:ext cx="11896627" cy="4945063"/>
          </a:xfrm>
        </p:spPr>
        <p:txBody>
          <a:bodyPr/>
          <a:lstStyle/>
          <a:p>
            <a:r>
              <a:rPr lang="en-US" dirty="0"/>
              <a:t>Identifying most contaminated sites</a:t>
            </a:r>
          </a:p>
          <a:p>
            <a:pPr lvl="1"/>
            <a:r>
              <a:rPr lang="en-US" dirty="0"/>
              <a:t>Microbiome of toilets</a:t>
            </a:r>
          </a:p>
          <a:p>
            <a:r>
              <a:rPr lang="en-US" dirty="0"/>
              <a:t>Targeting sites for maximum benefit of cleaning/disinfectants</a:t>
            </a:r>
          </a:p>
          <a:p>
            <a:pPr lvl="1"/>
            <a:r>
              <a:rPr lang="en-US" dirty="0"/>
              <a:t>Frequency of cleaning/disinfecting</a:t>
            </a:r>
          </a:p>
          <a:p>
            <a:r>
              <a:rPr lang="en-US" dirty="0"/>
              <a:t>Assessing impact of cleaning/disinfecting interventions in exposure reduction to pathogens</a:t>
            </a:r>
          </a:p>
          <a:p>
            <a:r>
              <a:rPr lang="en-US" dirty="0"/>
              <a:t>Quantifying reduction in risk of infection from interventions- QMRA</a:t>
            </a:r>
          </a:p>
          <a:p>
            <a:r>
              <a:rPr lang="en-US" dirty="0"/>
              <a:t>Transport/dissemination of viruses in the indoor environment</a:t>
            </a:r>
          </a:p>
          <a:p>
            <a:pPr lvl="1"/>
            <a:r>
              <a:rPr lang="en-US" dirty="0"/>
              <a:t>Re-suspension of viruses </a:t>
            </a:r>
          </a:p>
          <a:p>
            <a:pPr lvl="1"/>
            <a:r>
              <a:rPr lang="en-US" dirty="0"/>
              <a:t>Human activities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363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1403-5461-30F1-72E9-99A677AA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17807-C9A0-858D-7BED-8544D7B91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904"/>
            <a:ext cx="10515600" cy="4855059"/>
          </a:xfrm>
        </p:spPr>
        <p:txBody>
          <a:bodyPr>
            <a:noAutofit/>
          </a:bodyPr>
          <a:lstStyle/>
          <a:p>
            <a:r>
              <a:rPr lang="en-US" sz="3600" dirty="0"/>
              <a:t>Toilet flushing results in both air and fomite microbial contamination in the restroom</a:t>
            </a:r>
          </a:p>
          <a:p>
            <a:r>
              <a:rPr lang="en-US" sz="3600" dirty="0"/>
              <a:t>Closing the toilet lid does not result in significant reduction in restroom contamination</a:t>
            </a:r>
          </a:p>
          <a:p>
            <a:r>
              <a:rPr lang="en-US" sz="3600" dirty="0"/>
              <a:t>Best control of microbial contamination resulted from cleaning/disinfecting the restroom twice a week with a selected bundle of products</a:t>
            </a:r>
          </a:p>
          <a:p>
            <a:r>
              <a:rPr lang="en-US" sz="3600" dirty="0"/>
              <a:t>Probability of infection by norovirus was reduced by greater than 90% by touching the toilet seat and vanity top </a:t>
            </a:r>
            <a:r>
              <a:rPr lang="en-US" sz="3600" dirty="0">
                <a:highlight>
                  <a:srgbClr val="FFFF00"/>
                </a:highlight>
              </a:rPr>
              <a:t>following intervention.</a:t>
            </a:r>
          </a:p>
        </p:txBody>
      </p:sp>
    </p:spTree>
    <p:extLst>
      <p:ext uri="{BB962C8B-B14F-4D97-AF65-F5344CB8AC3E}">
        <p14:creationId xmlns:p14="http://schemas.microsoft.com/office/powerpoint/2010/main" val="321209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5074-99E0-1772-E083-926E3495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Future Work/Questions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F05D-E1EC-1BB6-E670-2A91BC766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78" y="1417641"/>
            <a:ext cx="10972800" cy="4945063"/>
          </a:xfrm>
        </p:spPr>
        <p:txBody>
          <a:bodyPr/>
          <a:lstStyle/>
          <a:p>
            <a:r>
              <a:rPr lang="en-US" sz="3200" dirty="0"/>
              <a:t>Is cleaning/disinfecting frequency influenced by</a:t>
            </a:r>
          </a:p>
          <a:p>
            <a:pPr lvl="1"/>
            <a:r>
              <a:rPr lang="en-US" sz="3200" dirty="0"/>
              <a:t>Toilet design</a:t>
            </a:r>
          </a:p>
          <a:p>
            <a:pPr lvl="1"/>
            <a:r>
              <a:rPr lang="en-US" sz="3200" dirty="0"/>
              <a:t>Flushing mechanisms  (water pressure)</a:t>
            </a:r>
          </a:p>
          <a:p>
            <a:pPr lvl="1"/>
            <a:r>
              <a:rPr lang="en-US" sz="3200" dirty="0"/>
              <a:t>Products used for cleaning/disinfection</a:t>
            </a:r>
          </a:p>
          <a:p>
            <a:pPr lvl="1"/>
            <a:r>
              <a:rPr lang="en-US" sz="3200" dirty="0"/>
              <a:t>Design of Restroom (materials – vinyl vs. porcelain)</a:t>
            </a:r>
          </a:p>
          <a:p>
            <a:pPr lvl="1"/>
            <a:r>
              <a:rPr lang="en-US" sz="3200" dirty="0"/>
              <a:t>Number and age of household inhabitants</a:t>
            </a:r>
          </a:p>
          <a:p>
            <a:pPr lvl="1"/>
            <a:r>
              <a:rPr lang="en-US" sz="3200" dirty="0"/>
              <a:t>Environmental factors (relative humidity &amp; temperature)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31589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CA70-51BF-056F-B54C-CBA9EF76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01" y="192973"/>
            <a:ext cx="11582400" cy="1139825"/>
          </a:xfrm>
        </p:spPr>
        <p:txBody>
          <a:bodyPr/>
          <a:lstStyle/>
          <a:p>
            <a:r>
              <a:rPr lang="en-US" dirty="0"/>
              <a:t>What is a Healthy Home – Can we define to minimize the Risk of Environmentally Transmitted Diseases?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CA70A-0286-FFB1-16F5-DA4A5FEFF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42" y="1505933"/>
            <a:ext cx="10972800" cy="4945063"/>
          </a:xfrm>
        </p:spPr>
        <p:txBody>
          <a:bodyPr/>
          <a:lstStyle/>
          <a:p>
            <a:r>
              <a:rPr lang="en-US" dirty="0"/>
              <a:t>Can we use QMRA to quantify risk of infection?</a:t>
            </a:r>
          </a:p>
          <a:p>
            <a:pPr lvl="1"/>
            <a:r>
              <a:rPr lang="en-US" dirty="0"/>
              <a:t>Should we look at individual site risks or integrate all risks from all sites and routes of exposure? (fomite + aerosol?) </a:t>
            </a:r>
          </a:p>
          <a:p>
            <a:r>
              <a:rPr lang="en-US" dirty="0"/>
              <a:t>Exposure is complex</a:t>
            </a:r>
          </a:p>
          <a:p>
            <a:pPr lvl="1"/>
            <a:r>
              <a:rPr lang="en-US" dirty="0"/>
              <a:t>Human behavior</a:t>
            </a:r>
          </a:p>
          <a:p>
            <a:pPr lvl="1"/>
            <a:r>
              <a:rPr lang="en-US" dirty="0"/>
              <a:t>Building design</a:t>
            </a:r>
          </a:p>
          <a:p>
            <a:pPr lvl="1"/>
            <a:r>
              <a:rPr lang="en-US" dirty="0"/>
              <a:t>Nature of materials (fabrics, vinyl, porcelain, etc.)</a:t>
            </a:r>
          </a:p>
          <a:p>
            <a:pPr lvl="1"/>
            <a:r>
              <a:rPr lang="en-US" dirty="0"/>
              <a:t>Activities (cleaning, walking, food preparation, etc.)</a:t>
            </a:r>
          </a:p>
          <a:p>
            <a:r>
              <a:rPr lang="en-US" dirty="0"/>
              <a:t>What is our  goal (acceptable risk)</a:t>
            </a:r>
          </a:p>
          <a:p>
            <a:r>
              <a:rPr lang="en-US" dirty="0"/>
              <a:t>Should we only focus on the greatest risk or the or the ones we can have the most benefit with the least cost/environmental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29441476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81499C-923B-C7BE-160D-080DFFCE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Examples of QMRA Targets </a:t>
            </a:r>
            <a:br>
              <a:rPr lang="en-US" sz="4400" dirty="0"/>
            </a:br>
            <a:r>
              <a:rPr lang="en-US" sz="2800" dirty="0"/>
              <a:t>(Wilson et al 2024 J. </a:t>
            </a:r>
            <a:r>
              <a:rPr lang="en-US" sz="2800" dirty="0" err="1"/>
              <a:t>Occup</a:t>
            </a:r>
            <a:r>
              <a:rPr lang="en-US" sz="2800" dirty="0"/>
              <a:t>. Environ. Hygiene)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556ED7-27E6-E302-3AED-E388AF2E8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02" y="1417642"/>
            <a:ext cx="12050598" cy="5291752"/>
          </a:xfrm>
          <a:noFill/>
        </p:spPr>
      </p:pic>
    </p:spTree>
    <p:extLst>
      <p:ext uri="{BB962C8B-B14F-4D97-AF65-F5344CB8AC3E}">
        <p14:creationId xmlns:p14="http://schemas.microsoft.com/office/powerpoint/2010/main" val="12058213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85DE47B9-E6C4-42B0-A348-DA1E2DE0667A">
            <a:extLst>
              <a:ext uri="{FF2B5EF4-FFF2-40B4-BE49-F238E27FC236}">
                <a16:creationId xmlns:a16="http://schemas.microsoft.com/office/drawing/2014/main" id="{AADD58C9-1EA2-4BF3-0BC8-0A642C40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96" y="1686836"/>
            <a:ext cx="11122724" cy="51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711A54-BF0B-2BC6-0C06-A66D531912C2}"/>
              </a:ext>
            </a:extLst>
          </p:cNvPr>
          <p:cNvSpPr txBox="1"/>
          <p:nvPr/>
        </p:nvSpPr>
        <p:spPr>
          <a:xfrm>
            <a:off x="90256" y="311268"/>
            <a:ext cx="12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 movement in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built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environment is complex</a:t>
            </a:r>
          </a:p>
        </p:txBody>
      </p:sp>
    </p:spTree>
    <p:extLst>
      <p:ext uri="{BB962C8B-B14F-4D97-AF65-F5344CB8AC3E}">
        <p14:creationId xmlns:p14="http://schemas.microsoft.com/office/powerpoint/2010/main" val="95698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84A7-C2C7-E6BA-2DEA-33CE5D05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we Focused on toilets? </a:t>
            </a:r>
          </a:p>
        </p:txBody>
      </p:sp>
      <p:pic>
        <p:nvPicPr>
          <p:cNvPr id="1026" name="Picture 2" descr="Video of 'toilet plume' shows how much droplets spread when you flush">
            <a:extLst>
              <a:ext uri="{FF2B5EF4-FFF2-40B4-BE49-F238E27FC236}">
                <a16:creationId xmlns:a16="http://schemas.microsoft.com/office/drawing/2014/main" id="{C6745EF2-18BE-C3ED-8928-1296236B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46" y="99025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5882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878561-61E1-442A-A543-F2F3AA331FE3}"/>
              </a:ext>
            </a:extLst>
          </p:cNvPr>
          <p:cNvSpPr/>
          <p:nvPr/>
        </p:nvSpPr>
        <p:spPr>
          <a:xfrm>
            <a:off x="557210" y="161925"/>
            <a:ext cx="10284239" cy="651510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BDB6B-D2D6-4DFB-9199-88C3A91CF50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72" y="153494"/>
            <a:ext cx="10782303" cy="670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0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E0CA-67A9-548D-9AF0-E2118F2B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Objectives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59E6-A61B-D953-BFF7-46E2EF77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5350"/>
            <a:ext cx="10515600" cy="5896148"/>
          </a:xfrm>
        </p:spPr>
        <p:txBody>
          <a:bodyPr/>
          <a:lstStyle/>
          <a:p>
            <a:r>
              <a:rPr lang="en-US" dirty="0"/>
              <a:t>Determine impact of lid closure on fomite contamination in the restroom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Determine impact of cleaning toilet with and with out a disinfectant cleaner</a:t>
            </a:r>
          </a:p>
        </p:txBody>
      </p:sp>
      <p:pic>
        <p:nvPicPr>
          <p:cNvPr id="6146" name="Picture 2" descr="fecal plume. ADHD advise ...">
            <a:extLst>
              <a:ext uri="{FF2B5EF4-FFF2-40B4-BE49-F238E27FC236}">
                <a16:creationId xmlns:a16="http://schemas.microsoft.com/office/drawing/2014/main" id="{9EA9FD17-3EF4-A1A7-41F6-74849C3A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409699"/>
            <a:ext cx="5448299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B91C5-A7CE-FDAA-1B20-FD87D2C8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6" y="1732324"/>
            <a:ext cx="3083442" cy="32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6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F19CE1-EEEC-0F6B-41D4-BC65A467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Fomite Sample Locations in Restroom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91450C-5AD4-456F-2DAB-F5D56B7B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9017" y="643466"/>
            <a:ext cx="5797297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7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9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0_Rippl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sineVTI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D81E2DF9C5041A84E048FE6D1043D" ma:contentTypeVersion="12" ma:contentTypeDescription="Create a new document." ma:contentTypeScope="" ma:versionID="b55d30898cb5208ff457c352a7a1f499">
  <xsd:schema xmlns:xsd="http://www.w3.org/2001/XMLSchema" xmlns:xs="http://www.w3.org/2001/XMLSchema" xmlns:p="http://schemas.microsoft.com/office/2006/metadata/properties" xmlns:ns2="014c4f94-5b61-4783-9976-4557c7959ff8" targetNamespace="http://schemas.microsoft.com/office/2006/metadata/properties" ma:root="true" ma:fieldsID="5c4a50535a5b8487ca27ae7ab9d6bdb3" ns2:_="">
    <xsd:import namespace="014c4f94-5b61-4783-9976-4557c7959f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c4f94-5b61-4783-9976-4557c7959f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4c4f94-5b61-4783-9976-4557c7959f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BC508F-98BE-4503-9FAA-4BB27C1082CE}"/>
</file>

<file path=customXml/itemProps2.xml><?xml version="1.0" encoding="utf-8"?>
<ds:datastoreItem xmlns:ds="http://schemas.openxmlformats.org/officeDocument/2006/customXml" ds:itemID="{D2411A79-24D8-450B-AF67-56EBC5211B7E}"/>
</file>

<file path=customXml/itemProps3.xml><?xml version="1.0" encoding="utf-8"?>
<ds:datastoreItem xmlns:ds="http://schemas.openxmlformats.org/officeDocument/2006/customXml" ds:itemID="{76418BCE-7567-4962-A69F-3F11212258F0}"/>
</file>

<file path=docProps/app.xml><?xml version="1.0" encoding="utf-8"?>
<Properties xmlns="http://schemas.openxmlformats.org/officeDocument/2006/extended-properties" xmlns:vt="http://schemas.openxmlformats.org/officeDocument/2006/docPropsVTypes">
  <TotalTime>5550</TotalTime>
  <Words>789</Words>
  <Application>Microsoft Office PowerPoint</Application>
  <PresentationFormat>Widescreen</PresentationFormat>
  <Paragraphs>144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ElsevierGulliver</vt:lpstr>
      <vt:lpstr>Energy</vt:lpstr>
      <vt:lpstr>Grandview</vt:lpstr>
      <vt:lpstr>Times New Roman</vt:lpstr>
      <vt:lpstr>Wingdings</vt:lpstr>
      <vt:lpstr>Office Theme</vt:lpstr>
      <vt:lpstr>29_Ripple</vt:lpstr>
      <vt:lpstr>1_Office Theme</vt:lpstr>
      <vt:lpstr>30_Ripple</vt:lpstr>
      <vt:lpstr>2_Office Theme</vt:lpstr>
      <vt:lpstr>Office 2013 - 2022 Theme</vt:lpstr>
      <vt:lpstr>CosineVTI</vt:lpstr>
      <vt:lpstr>Minimizing Environmental Infectious Agent Transmission in the Built Environment: A Holistic Approach   </vt:lpstr>
      <vt:lpstr>Studies on Transmission and control of infectious Microbes in the Built Environment</vt:lpstr>
      <vt:lpstr>What is a Healthy Home – Can we define to minimize the Risk of Environmentally Transmitted Diseases? </vt:lpstr>
      <vt:lpstr>Examples of QMRA Targets  (Wilson et al 2024 J. Occup. Environ. Hygiene)</vt:lpstr>
      <vt:lpstr>PowerPoint Presentation</vt:lpstr>
      <vt:lpstr>Why are we Focused on toilets? </vt:lpstr>
      <vt:lpstr>PowerPoint Presentation</vt:lpstr>
      <vt:lpstr>Objectives:</vt:lpstr>
      <vt:lpstr>Fomite Sample Locations in Restroom</vt:lpstr>
      <vt:lpstr>PowerPoint Presentation</vt:lpstr>
      <vt:lpstr>Impact of home toilet lid position prior to flushing on MS2 virus contamination of toilet surfaces</vt:lpstr>
      <vt:lpstr>Impact of home toilet lid position prior to flushing on MS2 virus contamination of floor and restroom walls</vt:lpstr>
      <vt:lpstr>PowerPoint Presentation</vt:lpstr>
      <vt:lpstr>Conclusions</vt:lpstr>
      <vt:lpstr>What is the Optimal Cleaning Frequency for a  home Restroom?</vt:lpstr>
      <vt:lpstr>PowerPoint Presentation</vt:lpstr>
      <vt:lpstr>PowerPoint Presentation</vt:lpstr>
      <vt:lpstr>PowerPoint Presentation</vt:lpstr>
      <vt:lpstr>Risk of norovirus infection after cleaning twice a week with Bundle approach of cleaning products</vt:lpstr>
      <vt:lpstr>Summary </vt:lpstr>
      <vt:lpstr>Future Work/Questions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Gerba, Charles P - (gerba)</dc:creator>
  <cp:lastModifiedBy>Ijaz, Khalid</cp:lastModifiedBy>
  <cp:revision>21</cp:revision>
  <dcterms:created xsi:type="dcterms:W3CDTF">2024-05-27T16:25:44Z</dcterms:created>
  <dcterms:modified xsi:type="dcterms:W3CDTF">2025-01-15T14:04:00Z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0x010100D44D81E2DF9C5041A84E048FE6D1043D</vt:lpwstr>
  </property>
</Properties>
</file>